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</p:sldIdLst>
  <p:sldSz cx="9601200" cy="12801600" type="A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2539" y="8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2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06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8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7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0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2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1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35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2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92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93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CD223-4C20-4EB6-8437-AF95E313DB7E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101B3-0760-4466-B3B4-1E7CE7C8E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8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B810A0-EA9A-5624-A56E-194C3D2EA3F9}"/>
              </a:ext>
            </a:extLst>
          </p:cNvPr>
          <p:cNvSpPr txBox="1"/>
          <p:nvPr/>
        </p:nvSpPr>
        <p:spPr>
          <a:xfrm>
            <a:off x="0" y="5030"/>
            <a:ext cx="9601200" cy="7078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Voice command and Control of IOT Unmanned Aerial (Drones) and Ground Vehicles using Deep Learning, Cellular Communication and Dronekit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633D7-2530-C3A7-89A0-E66FB490DEA9}"/>
              </a:ext>
            </a:extLst>
          </p:cNvPr>
          <p:cNvSpPr txBox="1"/>
          <p:nvPr/>
        </p:nvSpPr>
        <p:spPr>
          <a:xfrm>
            <a:off x="343687" y="845729"/>
            <a:ext cx="1820389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Neural Networks and Deep Learning (AttRNN)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BEF3E-03C2-E11C-1639-8454FEECC782}"/>
              </a:ext>
            </a:extLst>
          </p:cNvPr>
          <p:cNvSpPr txBox="1"/>
          <p:nvPr/>
        </p:nvSpPr>
        <p:spPr>
          <a:xfrm>
            <a:off x="5059858" y="853663"/>
            <a:ext cx="144319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Drone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1663C-7F02-43A7-AEEE-17B99FAB0111}"/>
              </a:ext>
            </a:extLst>
          </p:cNvPr>
          <p:cNvSpPr txBox="1"/>
          <p:nvPr/>
        </p:nvSpPr>
        <p:spPr>
          <a:xfrm>
            <a:off x="2786558" y="816044"/>
            <a:ext cx="1443192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Virtual Private Network (VPN) - ZeroTier</a:t>
            </a:r>
          </a:p>
        </p:txBody>
      </p:sp>
      <p:pic>
        <p:nvPicPr>
          <p:cNvPr id="1030" name="Picture 6" descr="Virtual Private Network (VPN) Best Practices - SDxCentral">
            <a:extLst>
              <a:ext uri="{FF2B5EF4-FFF2-40B4-BE49-F238E27FC236}">
                <a16:creationId xmlns:a16="http://schemas.microsoft.com/office/drawing/2014/main" id="{0CEFB998-34C2-003B-0FAE-9749BBA82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t="8403" r="9787" b="8403"/>
          <a:stretch/>
        </p:blipFill>
        <p:spPr bwMode="auto">
          <a:xfrm>
            <a:off x="2487052" y="1498233"/>
            <a:ext cx="2126990" cy="13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669E69-DC1E-4583-E763-1E332242FC8D}"/>
              </a:ext>
            </a:extLst>
          </p:cNvPr>
          <p:cNvSpPr txBox="1"/>
          <p:nvPr/>
        </p:nvSpPr>
        <p:spPr>
          <a:xfrm>
            <a:off x="115767" y="3171846"/>
            <a:ext cx="2557985" cy="23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554"/>
              </a:spcAft>
            </a:pPr>
            <a:r>
              <a:rPr lang="en-IN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project is to control a UAV/UGV with voice commands. This is carried out </a:t>
            </a: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two parts:</a:t>
            </a:r>
          </a:p>
          <a:p>
            <a:pPr marL="171450" indent="-171450" algn="just">
              <a:lnSpc>
                <a:spcPct val="107000"/>
              </a:lnSpc>
              <a:spcAft>
                <a:spcPts val="554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DL model for Speech Recognition, </a:t>
            </a:r>
          </a:p>
          <a:p>
            <a:pPr marL="171450" indent="-171450" algn="just">
              <a:lnSpc>
                <a:spcPct val="107000"/>
              </a:lnSpc>
              <a:spcAft>
                <a:spcPts val="554"/>
              </a:spcAft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 time application by integrating this model into UAV/UGV 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185E2-12F7-FEF8-DBFC-B0DAD5FD9925}"/>
              </a:ext>
            </a:extLst>
          </p:cNvPr>
          <p:cNvSpPr txBox="1"/>
          <p:nvPr/>
        </p:nvSpPr>
        <p:spPr>
          <a:xfrm>
            <a:off x="112938" y="6171166"/>
            <a:ext cx="25981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 is being used in successful tasks involving sequential data. </a:t>
            </a:r>
          </a:p>
          <a:p>
            <a:pPr algn="just"/>
            <a:r>
              <a:rPr lang="en-US" sz="14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is a technique combined with RNN that allows to focus on only certain parts of the input sequence when predicting a certain part of output sequence. It enables easy learning with high quality.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033C1-FBD4-7258-8554-E3829D6081B3}"/>
              </a:ext>
            </a:extLst>
          </p:cNvPr>
          <p:cNvSpPr txBox="1"/>
          <p:nvPr/>
        </p:nvSpPr>
        <p:spPr>
          <a:xfrm>
            <a:off x="112938" y="5763412"/>
            <a:ext cx="256125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RNN (AttRNN)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B950D-F54D-A6C4-F5DD-68ABDF851029}"/>
              </a:ext>
            </a:extLst>
          </p:cNvPr>
          <p:cNvSpPr txBox="1"/>
          <p:nvPr/>
        </p:nvSpPr>
        <p:spPr>
          <a:xfrm>
            <a:off x="112938" y="2895566"/>
            <a:ext cx="2561258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A0BA4-0BC7-761E-A8C6-AD8602BE4897}"/>
              </a:ext>
            </a:extLst>
          </p:cNvPr>
          <p:cNvSpPr txBox="1"/>
          <p:nvPr/>
        </p:nvSpPr>
        <p:spPr>
          <a:xfrm>
            <a:off x="3490856" y="2887989"/>
            <a:ext cx="2561258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A156E-1721-733C-8641-2BE99C9C61A1}"/>
              </a:ext>
            </a:extLst>
          </p:cNvPr>
          <p:cNvSpPr txBox="1"/>
          <p:nvPr/>
        </p:nvSpPr>
        <p:spPr>
          <a:xfrm>
            <a:off x="6632366" y="2897609"/>
            <a:ext cx="2561258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DBFAE-FD9C-238A-8621-11ED6B630FE6}"/>
              </a:ext>
            </a:extLst>
          </p:cNvPr>
          <p:cNvSpPr txBox="1"/>
          <p:nvPr/>
        </p:nvSpPr>
        <p:spPr>
          <a:xfrm>
            <a:off x="116421" y="8903685"/>
            <a:ext cx="2557331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39791-3DA6-938A-5E3A-5C7B5FC352B8}"/>
              </a:ext>
            </a:extLst>
          </p:cNvPr>
          <p:cNvSpPr txBox="1"/>
          <p:nvPr/>
        </p:nvSpPr>
        <p:spPr>
          <a:xfrm>
            <a:off x="112938" y="9296659"/>
            <a:ext cx="25669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is Google speech Command Dataset V2 (sd_GSCmdV2) – Audio dataset of spoken words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custom dataset of 23 commands: nine, yes, no, up, down, left , right, on, off, stop, go, zero, one, two, three, four, five, six, seven, eight, backward, follow, forward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99A6B5-6EA3-7E28-C2A7-917B1475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49" y="3237787"/>
            <a:ext cx="2314322" cy="15000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014DE-BB78-0A2C-0271-C09F7C25B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06" y="4693888"/>
            <a:ext cx="2103919" cy="1489919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9E0B873-4599-C4CC-27FB-45814FAE3809}"/>
              </a:ext>
            </a:extLst>
          </p:cNvPr>
          <p:cNvSpPr txBox="1">
            <a:spLocks/>
          </p:cNvSpPr>
          <p:nvPr/>
        </p:nvSpPr>
        <p:spPr>
          <a:xfrm>
            <a:off x="6638013" y="3307144"/>
            <a:ext cx="2555611" cy="183160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objects from one place and place them at another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reach small places in fire situation or highly toxic areas.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military, can be used to observe enemy camp.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delivery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streaming events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7EF9712-B7CF-DAD7-262E-1D4C6E6D5C31}"/>
              </a:ext>
            </a:extLst>
          </p:cNvPr>
          <p:cNvSpPr txBox="1">
            <a:spLocks/>
          </p:cNvSpPr>
          <p:nvPr/>
        </p:nvSpPr>
        <p:spPr>
          <a:xfrm>
            <a:off x="6694433" y="6044416"/>
            <a:ext cx="2582818" cy="1489919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speech recognition DL Model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fly at high altitude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fly at a larger range/distance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Flight Time</a:t>
            </a:r>
          </a:p>
          <a:p>
            <a:pPr marL="0" indent="0" algn="just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59146-DC21-8E0C-E422-D0EE409DD4AD}"/>
              </a:ext>
            </a:extLst>
          </p:cNvPr>
          <p:cNvSpPr txBox="1"/>
          <p:nvPr/>
        </p:nvSpPr>
        <p:spPr>
          <a:xfrm>
            <a:off x="6714847" y="5701406"/>
            <a:ext cx="2561257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D7C9F-4A60-9CE7-F1AA-8AEEB3477707}"/>
              </a:ext>
            </a:extLst>
          </p:cNvPr>
          <p:cNvSpPr txBox="1"/>
          <p:nvPr/>
        </p:nvSpPr>
        <p:spPr>
          <a:xfrm>
            <a:off x="6704067" y="7703178"/>
            <a:ext cx="2582818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BFC0659-04A8-E019-9FC5-B940D9596249}"/>
              </a:ext>
            </a:extLst>
          </p:cNvPr>
          <p:cNvSpPr txBox="1">
            <a:spLocks/>
          </p:cNvSpPr>
          <p:nvPr/>
        </p:nvSpPr>
        <p:spPr>
          <a:xfrm>
            <a:off x="6694433" y="8010570"/>
            <a:ext cx="2592452" cy="79353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misinterpret the command 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can be treated as silence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B0065A-EA63-9C3B-7725-3E23ACA326E0}"/>
              </a:ext>
            </a:extLst>
          </p:cNvPr>
          <p:cNvSpPr txBox="1"/>
          <p:nvPr/>
        </p:nvSpPr>
        <p:spPr>
          <a:xfrm>
            <a:off x="6704067" y="8989267"/>
            <a:ext cx="2592451" cy="307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554"/>
              </a:spcAft>
            </a:pPr>
            <a:r>
              <a:rPr lang="en-IN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0AB29D7-1092-56DE-8AB7-C9E0153A3E09}"/>
              </a:ext>
            </a:extLst>
          </p:cNvPr>
          <p:cNvSpPr txBox="1">
            <a:spLocks/>
          </p:cNvSpPr>
          <p:nvPr/>
        </p:nvSpPr>
        <p:spPr>
          <a:xfrm>
            <a:off x="6718667" y="9356669"/>
            <a:ext cx="2592451" cy="2897609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FPV (first-person view) camera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controlled flying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location tracking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 user/controller can be used which makes the drone to return way back to the user/controller.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 and avoidance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model without using GPS mode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implemented for Ground Vehicles</a:t>
            </a: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E3C8C9-4DE9-D252-0076-779E464967A3}"/>
              </a:ext>
            </a:extLst>
          </p:cNvPr>
          <p:cNvGraphicFramePr>
            <a:graphicFrameLocks noGrp="1"/>
          </p:cNvGraphicFramePr>
          <p:nvPr/>
        </p:nvGraphicFramePr>
        <p:xfrm>
          <a:off x="3000032" y="8644539"/>
          <a:ext cx="3589376" cy="38121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7806">
                  <a:extLst>
                    <a:ext uri="{9D8B030D-6E8A-4147-A177-3AD203B41FA5}">
                      <a16:colId xmlns:a16="http://schemas.microsoft.com/office/drawing/2014/main" val="989812396"/>
                    </a:ext>
                  </a:extLst>
                </a:gridCol>
                <a:gridCol w="717806">
                  <a:extLst>
                    <a:ext uri="{9D8B030D-6E8A-4147-A177-3AD203B41FA5}">
                      <a16:colId xmlns:a16="http://schemas.microsoft.com/office/drawing/2014/main" val="658426446"/>
                    </a:ext>
                  </a:extLst>
                </a:gridCol>
                <a:gridCol w="717806">
                  <a:extLst>
                    <a:ext uri="{9D8B030D-6E8A-4147-A177-3AD203B41FA5}">
                      <a16:colId xmlns:a16="http://schemas.microsoft.com/office/drawing/2014/main" val="257191307"/>
                    </a:ext>
                  </a:extLst>
                </a:gridCol>
                <a:gridCol w="717806">
                  <a:extLst>
                    <a:ext uri="{9D8B030D-6E8A-4147-A177-3AD203B41FA5}">
                      <a16:colId xmlns:a16="http://schemas.microsoft.com/office/drawing/2014/main" val="1237773894"/>
                    </a:ext>
                  </a:extLst>
                </a:gridCol>
                <a:gridCol w="718152">
                  <a:extLst>
                    <a:ext uri="{9D8B030D-6E8A-4147-A177-3AD203B41FA5}">
                      <a16:colId xmlns:a16="http://schemas.microsoft.com/office/drawing/2014/main" val="1573186282"/>
                    </a:ext>
                  </a:extLst>
                </a:gridCol>
              </a:tblGrid>
              <a:tr h="22967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Command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TPR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FNR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TNR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FPR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9222642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Nine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0.9656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0.9991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0.0009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0483843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0.9832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0.0168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0.9936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0.0064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801834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0.9506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0.0494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0.9962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0.0038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0274726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0.9647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0.0353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189240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Down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0.9655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0.9973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0.0027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494836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Left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0.9733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0.0267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699320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Right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0.9646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1424850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0.9368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0.0632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78588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Off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0.9601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0.0399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4551541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Stop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0.9829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0.0174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686546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Go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0.9054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0.0946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0.9964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0.0036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745003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Zero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0.9712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0.0288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388534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One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0.9523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0.0477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0.9993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0.0007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10702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Two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0.9504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0.0496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471365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Three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0.9580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0.0420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0.9990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0.0009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506756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Four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0.9425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0.0575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4233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Five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0.9752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0.0248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0.9972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0.0028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081146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Six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0.9746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0.0254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914689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Seven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0.9704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0.0296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8488880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Eight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0.9656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0.0344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0.9973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0.0027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393191"/>
                  </a:ext>
                </a:extLst>
              </a:tr>
              <a:tr h="22967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Backward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0.9575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0.0425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0438165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Follow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0.9011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0.0989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0.9987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0.0013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5262383"/>
                  </a:ext>
                </a:extLst>
              </a:tr>
              <a:tr h="1148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Forward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0.9096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0.0904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0.9971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0.0029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1922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D4F0098-B977-00C5-88A5-D80586F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70" y="6198045"/>
            <a:ext cx="2314322" cy="2408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95D6-2CF7-D8E2-57A7-BC10B04DC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160" y="1228249"/>
            <a:ext cx="2241016" cy="1637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7A222-5850-7F4C-01F8-39CF2217D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2" y="1384736"/>
            <a:ext cx="2241016" cy="1438685"/>
          </a:xfrm>
          <a:prstGeom prst="rect">
            <a:avLst/>
          </a:prstGeom>
        </p:spPr>
      </p:pic>
      <p:pic>
        <p:nvPicPr>
          <p:cNvPr id="1026" name="Picture 2" descr="How Does Attention Work in Encoder-Decoder Recurrent Neural Networks">
            <a:extLst>
              <a:ext uri="{FF2B5EF4-FFF2-40B4-BE49-F238E27FC236}">
                <a16:creationId xmlns:a16="http://schemas.microsoft.com/office/drawing/2014/main" id="{343484B3-9C33-49C9-423B-8DC357BA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4" y="1573316"/>
            <a:ext cx="1307193" cy="116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CAC6CB-36FD-4046-F362-008E15E85BA1}"/>
              </a:ext>
            </a:extLst>
          </p:cNvPr>
          <p:cNvSpPr txBox="1"/>
          <p:nvPr/>
        </p:nvSpPr>
        <p:spPr>
          <a:xfrm>
            <a:off x="7698714" y="878392"/>
            <a:ext cx="144319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13798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469</Words>
  <Application>Microsoft Office PowerPoint</Application>
  <PresentationFormat>A3 Paper (297x420 mm)</PresentationFormat>
  <Paragraphs>158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SONALI</dc:creator>
  <cp:lastModifiedBy>SONALI</cp:lastModifiedBy>
  <cp:revision>150</cp:revision>
  <dcterms:created xsi:type="dcterms:W3CDTF">2022-05-15T05:02:34Z</dcterms:created>
  <dcterms:modified xsi:type="dcterms:W3CDTF">2022-05-26T11:29:46Z</dcterms:modified>
</cp:coreProperties>
</file>